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143" r:id="rId2"/>
    <p:sldId id="1145" r:id="rId3"/>
  </p:sldIdLst>
  <p:sldSz cx="11315700" cy="8001000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resizeGraphics="0" encoding="windows-1252" clr="none"/>
  <p:clrMru>
    <a:srgbClr val="00CC99"/>
    <a:srgbClr val="99FFCC"/>
    <a:srgbClr val="CCFFCC"/>
    <a:srgbClr val="33CC33"/>
    <a:srgbClr val="009999"/>
    <a:srgbClr val="99FF99"/>
    <a:srgbClr val="CCFF99"/>
    <a:srgbClr val="CCFF66"/>
    <a:srgbClr val="66FF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231" autoAdjust="0"/>
    <p:restoredTop sz="90998" autoAdjust="0"/>
  </p:normalViewPr>
  <p:slideViewPr>
    <p:cSldViewPr>
      <p:cViewPr varScale="1">
        <p:scale>
          <a:sx n="79" d="100"/>
          <a:sy n="79" d="100"/>
        </p:scale>
        <p:origin x="-1098" y="-90"/>
      </p:cViewPr>
      <p:guideLst>
        <p:guide orient="horz" pos="887"/>
        <p:guide orient="horz" pos="2838"/>
        <p:guide orient="horz" pos="4924"/>
        <p:guide orient="horz" pos="4516"/>
        <p:guide orient="horz" pos="4289"/>
        <p:guide orient="horz" pos="2339"/>
        <p:guide pos="434"/>
        <p:guide pos="2521"/>
        <p:guide pos="66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670" y="-7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1887538" y="153988"/>
            <a:ext cx="30162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1049" tIns="55525" rIns="111049" bIns="55525">
            <a:spAutoFit/>
          </a:bodyPr>
          <a:lstStyle/>
          <a:p>
            <a:pPr algn="ctr" defTabSz="1071791" eaLnBrk="0" hangingPunct="0">
              <a:defRPr/>
            </a:pPr>
            <a:r>
              <a:rPr lang="de-DE" sz="1000" b="0" dirty="0"/>
              <a:t>Fraunhofer IPK Berlin</a:t>
            </a:r>
            <a:endParaRPr lang="en-US" sz="1000" b="0" dirty="0"/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1435100" y="465138"/>
            <a:ext cx="40005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1049" tIns="55525" rIns="111049" bIns="55525">
            <a:spAutoFit/>
          </a:bodyPr>
          <a:lstStyle/>
          <a:p>
            <a:pPr algn="ctr" defTabSz="1071791" eaLnBrk="0" hangingPunct="0">
              <a:defRPr/>
            </a:pPr>
            <a:r>
              <a:rPr lang="en-US" sz="1000" b="0" dirty="0"/>
              <a:t>Prof. Dr.-Ing. Kai Mertins/ Markus Will, M.A.</a:t>
            </a:r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1887538" y="434975"/>
            <a:ext cx="301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106127" tIns="53065" rIns="106127" bIns="53065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2151063" y="9836150"/>
            <a:ext cx="24892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8025" tIns="54016" rIns="108025" bIns="54016">
            <a:spAutoFit/>
          </a:bodyPr>
          <a:lstStyle/>
          <a:p>
            <a:pPr algn="ctr" defTabSz="1071791" eaLnBrk="0" hangingPunct="0">
              <a:defRPr/>
            </a:pPr>
            <a:r>
              <a:rPr lang="en-US" sz="1000" b="0" dirty="0"/>
              <a:t>Barcelona, 7. September 2007</a:t>
            </a: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2130425" y="9826625"/>
            <a:ext cx="2533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103237" tIns="51621" rIns="103237" bIns="51621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2922588" y="9551988"/>
            <a:ext cx="90646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8025" tIns="54016" rIns="108025" bIns="54016">
            <a:spAutoFit/>
          </a:bodyPr>
          <a:lstStyle/>
          <a:p>
            <a:pPr algn="ctr" defTabSz="1071791" eaLnBrk="0" hangingPunct="0">
              <a:defRPr/>
            </a:pPr>
            <a:r>
              <a:rPr lang="en-US" sz="1000" b="0" dirty="0"/>
              <a:t>ECKM 2007</a:t>
            </a: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5926138" y="9698038"/>
            <a:ext cx="749300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949" tIns="42836" rIns="81949" bIns="42836">
            <a:spAutoFit/>
          </a:bodyPr>
          <a:lstStyle/>
          <a:p>
            <a:pPr algn="ctr" defTabSz="803410" eaLnBrk="0" hangingPunct="0">
              <a:lnSpc>
                <a:spcPct val="90000"/>
              </a:lnSpc>
              <a:defRPr/>
            </a:pPr>
            <a:r>
              <a:rPr lang="en-US" sz="1000" b="0" dirty="0" err="1"/>
              <a:t>Seite</a:t>
            </a:r>
            <a:r>
              <a:rPr lang="en-US" sz="1000" b="0" dirty="0"/>
              <a:t> </a:t>
            </a:r>
            <a:fld id="{4B066AC4-D192-4612-AABF-55FF6CD037F3}" type="slidenum">
              <a:rPr lang="en-US" sz="1000" b="0"/>
              <a:pPr algn="ctr" defTabSz="803410" eaLnBrk="0" hangingPunct="0">
                <a:lnSpc>
                  <a:spcPct val="90000"/>
                </a:lnSpc>
                <a:defRPr/>
              </a:pPr>
              <a:t>‹Nr.›</a:t>
            </a:fld>
            <a:endParaRPr lang="en-US" sz="10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086" tIns="50543" rIns="101086" bIns="50543" numCol="1" anchor="t" anchorCtr="0" compatLnSpc="1">
            <a:prstTxWarp prst="textNoShape">
              <a:avLst/>
            </a:prstTxWarp>
          </a:bodyPr>
          <a:lstStyle>
            <a:lvl1pPr defTabSz="1012920">
              <a:defRPr sz="1400"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086" tIns="50543" rIns="101086" bIns="50543" numCol="1" anchor="t" anchorCtr="0" compatLnSpc="1">
            <a:prstTxWarp prst="textNoShape">
              <a:avLst/>
            </a:prstTxWarp>
          </a:bodyPr>
          <a:lstStyle>
            <a:lvl1pPr algn="r" defTabSz="1012920">
              <a:defRPr sz="1400"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1375" y="766763"/>
            <a:ext cx="5426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862513"/>
            <a:ext cx="52101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086" tIns="50543" rIns="101086" bIns="505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086" tIns="50543" rIns="101086" bIns="50543" numCol="1" anchor="b" anchorCtr="0" compatLnSpc="1">
            <a:prstTxWarp prst="textNoShape">
              <a:avLst/>
            </a:prstTxWarp>
          </a:bodyPr>
          <a:lstStyle>
            <a:lvl1pPr defTabSz="1012920">
              <a:defRPr sz="1400"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65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086" tIns="50543" rIns="101086" bIns="50543" numCol="1" anchor="b" anchorCtr="0" compatLnSpc="1">
            <a:prstTxWarp prst="textNoShape">
              <a:avLst/>
            </a:prstTxWarp>
          </a:bodyPr>
          <a:lstStyle>
            <a:lvl1pPr algn="r" defTabSz="1012920">
              <a:defRPr sz="1400" b="0"/>
            </a:lvl1pPr>
          </a:lstStyle>
          <a:p>
            <a:pPr>
              <a:defRPr/>
            </a:pPr>
            <a:fld id="{DC6F4653-F147-4F75-A06A-A05731B97EE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9313" y="2486025"/>
            <a:ext cx="9617075" cy="17145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97038" y="4533900"/>
            <a:ext cx="7921625" cy="2044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38713" y="685800"/>
            <a:ext cx="5688012" cy="3603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29188" y="1219200"/>
            <a:ext cx="5697537" cy="5257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202738" y="685800"/>
            <a:ext cx="1423987" cy="5791200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29188" y="685800"/>
            <a:ext cx="4121150" cy="5791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38713" y="685800"/>
            <a:ext cx="5688012" cy="3603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29188" y="1219200"/>
            <a:ext cx="2771775" cy="525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7853363" y="1219200"/>
            <a:ext cx="2773362" cy="2552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7853363" y="3924300"/>
            <a:ext cx="2773362" cy="2552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38713" y="685800"/>
            <a:ext cx="5688012" cy="3603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929188" y="1219200"/>
            <a:ext cx="5697537" cy="5257800"/>
          </a:xfrm>
          <a:prstGeom prst="rect">
            <a:avLst/>
          </a:prstGeo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38713" y="685800"/>
            <a:ext cx="5688012" cy="3603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929188" y="1219200"/>
            <a:ext cx="5697537" cy="525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3763" y="5141913"/>
            <a:ext cx="9618662" cy="1589087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93763" y="3390900"/>
            <a:ext cx="9618662" cy="17510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38713" y="685800"/>
            <a:ext cx="5688012" cy="3603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29188" y="1219200"/>
            <a:ext cx="2771775" cy="5257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853363" y="1219200"/>
            <a:ext cx="2773362" cy="5257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5150" y="320675"/>
            <a:ext cx="10185400" cy="1333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65150" y="1790700"/>
            <a:ext cx="5000625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65150" y="2536825"/>
            <a:ext cx="5000625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748338" y="1790700"/>
            <a:ext cx="5002212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748338" y="2536825"/>
            <a:ext cx="5002212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38713" y="685800"/>
            <a:ext cx="5688012" cy="3603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5150" y="319088"/>
            <a:ext cx="3722688" cy="13557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24363" y="319088"/>
            <a:ext cx="6326187" cy="68278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65150" y="1674813"/>
            <a:ext cx="3722688" cy="5472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17738" y="5600700"/>
            <a:ext cx="6789737" cy="6619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17738" y="714375"/>
            <a:ext cx="6789737" cy="4800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217738" y="6262688"/>
            <a:ext cx="6789737" cy="9382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857228"/>
            <a:ext cx="9931400" cy="0"/>
          </a:xfrm>
          <a:prstGeom prst="line">
            <a:avLst/>
          </a:prstGeom>
          <a:noFill/>
          <a:ln w="1079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7129466"/>
            <a:ext cx="9931400" cy="0"/>
          </a:xfrm>
          <a:prstGeom prst="line">
            <a:avLst/>
          </a:prstGeom>
          <a:noFill/>
          <a:ln w="1079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079500" y="2014538"/>
            <a:ext cx="3059113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414338" indent="-414338" defTabSz="1103313">
              <a:spcBef>
                <a:spcPct val="20000"/>
              </a:spcBef>
              <a:defRPr/>
            </a:pPr>
            <a:r>
              <a:rPr lang="de-DE" sz="3900" b="0">
                <a:latin typeface="Times New Roman" pitchFamily="18" charset="0"/>
              </a:rPr>
              <a:t> </a:t>
            </a:r>
          </a:p>
        </p:txBody>
      </p:sp>
      <p:pic>
        <p:nvPicPr>
          <p:cNvPr id="3080" name="Grafik 6" descr="IPK.tif"/>
          <p:cNvPicPr>
            <a:picLocks noChangeAspect="1"/>
          </p:cNvPicPr>
          <p:nvPr userDrawn="1"/>
        </p:nvPicPr>
        <p:blipFill>
          <a:blip r:embed="rId15"/>
          <a:srcRect b="70275"/>
          <a:stretch>
            <a:fillRect/>
          </a:stretch>
        </p:blipFill>
        <p:spPr bwMode="auto">
          <a:xfrm>
            <a:off x="8261373" y="7265310"/>
            <a:ext cx="2353593" cy="41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7" descr="prowis_logo_neu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67409" y="7276681"/>
            <a:ext cx="2247236" cy="4112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/>
  <p:txStyles>
    <p:titleStyle>
      <a:lvl1pPr algn="l" defTabSz="1103313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103313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2pPr>
      <a:lvl3pPr algn="l" defTabSz="1103313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3pPr>
      <a:lvl4pPr algn="l" defTabSz="1103313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4pPr>
      <a:lvl5pPr algn="l" defTabSz="1103313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5pPr>
      <a:lvl6pPr marL="457200" algn="l" defTabSz="1103313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6pPr>
      <a:lvl7pPr marL="914400" algn="l" defTabSz="1103313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7pPr>
      <a:lvl8pPr marL="1371600" algn="l" defTabSz="1103313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8pPr>
      <a:lvl9pPr marL="1828800" algn="l" defTabSz="1103313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9pPr>
    </p:titleStyle>
    <p:bodyStyle>
      <a:lvl1pPr marL="6350" indent="-6350" algn="l" defTabSz="1103313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285750" algn="l" defTabSz="1103313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1417638" indent="-277813" algn="l" defTabSz="1103313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931988" indent="-214313" algn="l" defTabSz="1103313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482850" indent="-274638" algn="l" defTabSz="1103313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940050" indent="-274638" algn="l" defTabSz="1103313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3397250" indent="-274638" algn="l" defTabSz="1103313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854450" indent="-274638" algn="l" defTabSz="1103313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4311650" indent="-274638" algn="l" defTabSz="1103313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954974" y="6793186"/>
            <a:ext cx="9644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Weitere Informationen finden Sie im „Praxisleitfaden Wissensmanagement“ (Kapitel 4.2)</a:t>
            </a:r>
            <a:endParaRPr lang="de-DE" dirty="0"/>
          </a:p>
        </p:txBody>
      </p:sp>
      <p:sp>
        <p:nvSpPr>
          <p:cNvPr id="4" name="Rectangle 64"/>
          <p:cNvSpPr txBox="1">
            <a:spLocks noChangeArrowheads="1"/>
          </p:cNvSpPr>
          <p:nvPr/>
        </p:nvSpPr>
        <p:spPr>
          <a:xfrm>
            <a:off x="753446" y="450743"/>
            <a:ext cx="9547874" cy="46513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11033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Beispiel: Prozess-Steckbrief „Serviceprozess“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2942" y="940699"/>
            <a:ext cx="8715436" cy="5861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/>
        </p:nvSpPr>
        <p:spPr>
          <a:xfrm>
            <a:off x="796929" y="1139349"/>
            <a:ext cx="9724498" cy="5766045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4" name="Eingekerbter Richtungspfeil 3"/>
          <p:cNvSpPr/>
          <p:nvPr/>
        </p:nvSpPr>
        <p:spPr>
          <a:xfrm>
            <a:off x="3162570" y="1331471"/>
            <a:ext cx="5073498" cy="816755"/>
          </a:xfrm>
          <a:prstGeom prst="chevron">
            <a:avLst>
              <a:gd name="adj" fmla="val 39953"/>
            </a:avLst>
          </a:prstGeom>
          <a:solidFill>
            <a:srgbClr val="3AC8A3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indent="212707" algn="ctr"/>
            <a:r>
              <a:rPr lang="de-DE" sz="3400" dirty="0" smtClean="0">
                <a:solidFill>
                  <a:schemeClr val="tx1"/>
                </a:solidFill>
              </a:rPr>
              <a:t>Geschäftsprozess</a:t>
            </a:r>
            <a:endParaRPr lang="de-DE" sz="3400" dirty="0">
              <a:solidFill>
                <a:schemeClr val="tx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175416" y="2364611"/>
            <a:ext cx="5039023" cy="154261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accent5">
                <a:lumMod val="50000"/>
              </a:schemeClr>
            </a:solidFill>
          </a:ln>
        </p:spPr>
        <p:txBody>
          <a:bodyPr wrap="square" lIns="110377" tIns="55189" rIns="110377" bIns="55189">
            <a:spAutoFit/>
          </a:bodyPr>
          <a:lstStyle/>
          <a:p>
            <a:pPr marL="212707" indent="-212707"/>
            <a:r>
              <a:rPr lang="de-DE" sz="2400" dirty="0">
                <a:latin typeface="Calibri" pitchFamily="34" charset="0"/>
              </a:rPr>
              <a:t>Kurzbeschreibung des Prozesses</a:t>
            </a:r>
            <a:r>
              <a:rPr lang="de-DE" sz="1900" dirty="0">
                <a:latin typeface="Calibri" pitchFamily="34" charset="0"/>
              </a:rPr>
              <a:t> </a:t>
            </a:r>
          </a:p>
          <a:p>
            <a:pPr marL="212707" indent="-212707">
              <a:buFont typeface="Wingdings" pitchFamily="2" charset="2"/>
              <a:buChar char="§"/>
            </a:pPr>
            <a:r>
              <a:rPr lang="de-DE" sz="1900" b="0" i="1" dirty="0" smtClean="0">
                <a:latin typeface="Calibri" pitchFamily="34" charset="0"/>
              </a:rPr>
              <a:t>…</a:t>
            </a:r>
          </a:p>
          <a:p>
            <a:pPr marL="212707" indent="-212707">
              <a:buFont typeface="Wingdings" pitchFamily="2" charset="2"/>
              <a:buChar char="§"/>
            </a:pPr>
            <a:r>
              <a:rPr lang="de-DE" sz="1900" i="1" dirty="0" smtClean="0">
                <a:latin typeface="Calibri" pitchFamily="34" charset="0"/>
              </a:rPr>
              <a:t>…</a:t>
            </a:r>
          </a:p>
          <a:p>
            <a:pPr marL="212707" indent="-212707">
              <a:buFont typeface="Wingdings" pitchFamily="2" charset="2"/>
              <a:buChar char="§"/>
            </a:pPr>
            <a:r>
              <a:rPr lang="de-DE" sz="1900" b="0" i="1" dirty="0" smtClean="0">
                <a:latin typeface="Calibri" pitchFamily="34" charset="0"/>
              </a:rPr>
              <a:t>…</a:t>
            </a:r>
            <a:endParaRPr lang="de-DE" sz="1900" b="0" i="1" dirty="0">
              <a:latin typeface="Calibri" pitchFamily="34" charset="0"/>
            </a:endParaRPr>
          </a:p>
          <a:p>
            <a:pPr marL="212707" indent="-212707"/>
            <a:endParaRPr lang="de-DE" sz="1200" i="1" dirty="0">
              <a:latin typeface="Calibri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091823" y="2351973"/>
            <a:ext cx="1750398" cy="157339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5">
                <a:lumMod val="50000"/>
              </a:schemeClr>
            </a:solidFill>
          </a:ln>
        </p:spPr>
        <p:txBody>
          <a:bodyPr wrap="square" lIns="110377" tIns="55189" rIns="110377" bIns="55189">
            <a:spAutoFit/>
          </a:bodyPr>
          <a:lstStyle/>
          <a:p>
            <a:pPr marL="212707" indent="-212707">
              <a:buFont typeface="Wingdings" pitchFamily="2" charset="2"/>
              <a:buChar char="§"/>
            </a:pPr>
            <a:r>
              <a:rPr lang="de-DE" sz="1900" b="0" i="1" dirty="0" smtClean="0">
                <a:latin typeface="Calibri" pitchFamily="34" charset="0"/>
              </a:rPr>
              <a:t>…</a:t>
            </a:r>
          </a:p>
          <a:p>
            <a:pPr marL="212707" indent="-212707">
              <a:buFont typeface="Wingdings" pitchFamily="2" charset="2"/>
              <a:buChar char="§"/>
            </a:pPr>
            <a:r>
              <a:rPr lang="de-DE" sz="1900" i="1" dirty="0" smtClean="0">
                <a:latin typeface="Calibri" pitchFamily="34" charset="0"/>
              </a:rPr>
              <a:t>…</a:t>
            </a:r>
          </a:p>
          <a:p>
            <a:pPr marL="212707" indent="-212707">
              <a:buFont typeface="Wingdings" pitchFamily="2" charset="2"/>
              <a:buChar char="§"/>
            </a:pPr>
            <a:r>
              <a:rPr lang="de-DE" sz="1900" b="0" i="1" dirty="0" smtClean="0">
                <a:latin typeface="Calibri" pitchFamily="34" charset="0"/>
              </a:rPr>
              <a:t>…</a:t>
            </a:r>
          </a:p>
          <a:p>
            <a:pPr>
              <a:buFont typeface="Wingdings" pitchFamily="2" charset="2"/>
              <a:buNone/>
            </a:pPr>
            <a:endParaRPr lang="de-DE" sz="1900" b="0" i="1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</a:pPr>
            <a:endParaRPr lang="de-DE" sz="1900" b="0" i="1" dirty="0" smtClean="0">
              <a:latin typeface="Calibri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8554306" y="2339009"/>
            <a:ext cx="1773972" cy="157339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5">
                <a:lumMod val="50000"/>
              </a:schemeClr>
            </a:solidFill>
          </a:ln>
        </p:spPr>
        <p:txBody>
          <a:bodyPr wrap="square" lIns="43456" tIns="55189" rIns="110377" bIns="55189">
            <a:spAutoFit/>
          </a:bodyPr>
          <a:lstStyle/>
          <a:p>
            <a:pPr marL="212707" indent="-212707">
              <a:buFont typeface="Wingdings" pitchFamily="2" charset="2"/>
              <a:buChar char="§"/>
            </a:pPr>
            <a:r>
              <a:rPr lang="de-DE" sz="1900" b="0" i="1" dirty="0" smtClean="0">
                <a:latin typeface="Calibri" pitchFamily="34" charset="0"/>
              </a:rPr>
              <a:t>…</a:t>
            </a:r>
          </a:p>
          <a:p>
            <a:pPr marL="212707" indent="-212707">
              <a:buFont typeface="Wingdings" pitchFamily="2" charset="2"/>
              <a:buChar char="§"/>
            </a:pPr>
            <a:r>
              <a:rPr lang="de-DE" sz="1900" i="1" dirty="0" smtClean="0">
                <a:latin typeface="Calibri" pitchFamily="34" charset="0"/>
              </a:rPr>
              <a:t>…</a:t>
            </a:r>
          </a:p>
          <a:p>
            <a:pPr marL="212707" indent="-212707">
              <a:buFont typeface="Wingdings" pitchFamily="2" charset="2"/>
              <a:buChar char="§"/>
            </a:pPr>
            <a:r>
              <a:rPr lang="de-DE" sz="1900" b="0" i="1" dirty="0" smtClean="0">
                <a:latin typeface="Calibri" pitchFamily="34" charset="0"/>
              </a:rPr>
              <a:t>…</a:t>
            </a:r>
          </a:p>
          <a:p>
            <a:endParaRPr lang="de-DE" sz="1900" b="0" i="1" dirty="0" smtClean="0">
              <a:latin typeface="Calibri" pitchFamily="34" charset="0"/>
            </a:endParaRPr>
          </a:p>
          <a:p>
            <a:endParaRPr lang="de-DE" sz="1900" i="1" dirty="0">
              <a:latin typeface="Calibri" pitchFamily="34" charset="0"/>
            </a:endParaRPr>
          </a:p>
        </p:txBody>
      </p:sp>
      <p:graphicFrame>
        <p:nvGraphicFramePr>
          <p:cNvPr id="13" name="Group 27"/>
          <p:cNvGraphicFramePr>
            <a:graphicFrameLocks noGrp="1"/>
          </p:cNvGraphicFramePr>
          <p:nvPr/>
        </p:nvGraphicFramePr>
        <p:xfrm>
          <a:off x="795602" y="4080211"/>
          <a:ext cx="9710896" cy="2825182"/>
        </p:xfrm>
        <a:graphic>
          <a:graphicData uri="http://schemas.openxmlformats.org/drawingml/2006/table">
            <a:tbl>
              <a:tblPr/>
              <a:tblGrid>
                <a:gridCol w="5081232"/>
                <a:gridCol w="4629664"/>
              </a:tblGrid>
              <a:tr h="59686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Wissensperspektive</a:t>
                      </a:r>
                    </a:p>
                  </a:txBody>
                  <a:tcPr marL="113157" marR="113157" marT="53340" marB="533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</a:tr>
              <a:tr h="5172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Wissensdomänen: …</a:t>
                      </a:r>
                      <a:endParaRPr kumimoji="0" lang="de-DE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13157" marR="113157" marT="53340" marB="533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</a:tr>
              <a:tr h="17110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Personelle Wissensträger:</a:t>
                      </a:r>
                    </a:p>
                    <a:p>
                      <a:pPr marL="176213" indent="-176213">
                        <a:buFont typeface="Wingdings" pitchFamily="2" charset="2"/>
                        <a:buChar char="§"/>
                      </a:pPr>
                      <a:r>
                        <a:rPr lang="de-DE" sz="2300" b="0" i="1" dirty="0" smtClean="0">
                          <a:latin typeface="Calibri" pitchFamily="34" charset="0"/>
                        </a:rPr>
                        <a:t>…</a:t>
                      </a:r>
                    </a:p>
                    <a:p>
                      <a:pPr marL="176213" indent="-176213">
                        <a:buFont typeface="Wingdings" pitchFamily="2" charset="2"/>
                        <a:buChar char="§"/>
                      </a:pPr>
                      <a:r>
                        <a:rPr lang="de-DE" sz="2300" i="1" dirty="0" smtClean="0">
                          <a:latin typeface="Calibri" pitchFamily="34" charset="0"/>
                        </a:rPr>
                        <a:t>…</a:t>
                      </a:r>
                    </a:p>
                    <a:p>
                      <a:pPr marL="176213" indent="-176213">
                        <a:buFont typeface="Wingdings" pitchFamily="2" charset="2"/>
                        <a:buChar char="§"/>
                      </a:pPr>
                      <a:r>
                        <a:rPr lang="de-DE" sz="2300" b="0" i="1" dirty="0" smtClean="0">
                          <a:latin typeface="Calibri" pitchFamily="34" charset="0"/>
                        </a:rPr>
                        <a:t>…</a:t>
                      </a:r>
                    </a:p>
                  </a:txBody>
                  <a:tcPr marL="113157" marR="113157" marT="53340" marB="533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Materielle Wissensträger:</a:t>
                      </a:r>
                      <a:endParaRPr kumimoji="0" lang="de-DE" sz="2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6213" indent="-176213">
                        <a:buFont typeface="Wingdings" pitchFamily="2" charset="2"/>
                        <a:buChar char="§"/>
                      </a:pPr>
                      <a:r>
                        <a:rPr lang="de-DE" sz="2300" b="0" i="1" dirty="0" smtClean="0">
                          <a:latin typeface="Calibri" pitchFamily="34" charset="0"/>
                        </a:rPr>
                        <a:t>…</a:t>
                      </a:r>
                    </a:p>
                    <a:p>
                      <a:pPr marL="176213" indent="-176213">
                        <a:buFont typeface="Wingdings" pitchFamily="2" charset="2"/>
                        <a:buChar char="§"/>
                      </a:pPr>
                      <a:r>
                        <a:rPr lang="de-DE" sz="2300" i="1" dirty="0" smtClean="0">
                          <a:latin typeface="Calibri" pitchFamily="34" charset="0"/>
                        </a:rPr>
                        <a:t>…</a:t>
                      </a:r>
                    </a:p>
                    <a:p>
                      <a:pPr marL="176213" indent="-176213">
                        <a:buFont typeface="Wingdings" pitchFamily="2" charset="2"/>
                        <a:buChar char="§"/>
                      </a:pPr>
                      <a:r>
                        <a:rPr lang="de-DE" sz="2300" b="0" i="1" dirty="0" smtClean="0">
                          <a:latin typeface="Calibri" pitchFamily="34" charset="0"/>
                        </a:rPr>
                        <a:t>…</a:t>
                      </a:r>
                    </a:p>
                  </a:txBody>
                  <a:tcPr marL="113157" marR="113157" marT="53340" marB="533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</a:tbl>
          </a:graphicData>
        </a:graphic>
      </p:graphicFrame>
      <p:sp>
        <p:nvSpPr>
          <p:cNvPr id="19" name="Abgerundetes Rechteck 18"/>
          <p:cNvSpPr/>
          <p:nvPr/>
        </p:nvSpPr>
        <p:spPr bwMode="auto">
          <a:xfrm>
            <a:off x="1075301" y="1342728"/>
            <a:ext cx="1768091" cy="79375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110377" tIns="55189" rIns="110377" bIns="55189" numCol="1" rtlCol="0" anchor="ctr" anchorCtr="0" compatLnSpc="1">
            <a:prstTxWarp prst="textNoShape">
              <a:avLst/>
            </a:prstTxWarp>
          </a:bodyPr>
          <a:lstStyle/>
          <a:p>
            <a:pPr algn="ctr" defTabSz="1103772" eaLnBrk="0" hangingPunct="0"/>
            <a:r>
              <a:rPr lang="de-DE" sz="2400" dirty="0" smtClean="0">
                <a:solidFill>
                  <a:schemeClr val="tx1"/>
                </a:solidFill>
                <a:latin typeface="Arial" pitchFamily="34" charset="0"/>
              </a:rPr>
              <a:t>Input</a:t>
            </a:r>
          </a:p>
        </p:txBody>
      </p:sp>
      <p:sp>
        <p:nvSpPr>
          <p:cNvPr id="20" name="Abgerundetes Rechteck 19"/>
          <p:cNvSpPr/>
          <p:nvPr/>
        </p:nvSpPr>
        <p:spPr bwMode="auto">
          <a:xfrm>
            <a:off x="8501282" y="1339494"/>
            <a:ext cx="1759167" cy="79375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110377" tIns="55189" rIns="110377" bIns="55189" numCol="1" rtlCol="0" anchor="ctr" anchorCtr="0" compatLnSpc="1">
            <a:prstTxWarp prst="textNoShape">
              <a:avLst/>
            </a:prstTxWarp>
          </a:bodyPr>
          <a:lstStyle/>
          <a:p>
            <a:pPr algn="ctr" defTabSz="1103772" eaLnBrk="0" hangingPunct="0"/>
            <a:r>
              <a:rPr lang="de-DE" sz="2400" dirty="0" smtClean="0">
                <a:solidFill>
                  <a:schemeClr val="tx1"/>
                </a:solidFill>
                <a:latin typeface="Arial" pitchFamily="34" charset="0"/>
              </a:rPr>
              <a:t>Output</a:t>
            </a:r>
          </a:p>
        </p:txBody>
      </p:sp>
      <p:sp>
        <p:nvSpPr>
          <p:cNvPr id="22" name="Rectangle 64"/>
          <p:cNvSpPr txBox="1">
            <a:spLocks noChangeArrowheads="1"/>
          </p:cNvSpPr>
          <p:nvPr/>
        </p:nvSpPr>
        <p:spPr>
          <a:xfrm>
            <a:off x="753446" y="450743"/>
            <a:ext cx="9547874" cy="46513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11033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Vorlage: Prozess-Steckbrief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hG Standard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F93"/>
      </a:accent1>
      <a:accent2>
        <a:srgbClr val="000000"/>
      </a:accent2>
      <a:accent3>
        <a:srgbClr val="FFFFFF"/>
      </a:accent3>
      <a:accent4>
        <a:srgbClr val="000000"/>
      </a:accent4>
      <a:accent5>
        <a:srgbClr val="AAD4C8"/>
      </a:accent5>
      <a:accent6>
        <a:srgbClr val="000000"/>
      </a:accent6>
      <a:hlink>
        <a:srgbClr val="000000"/>
      </a:hlink>
      <a:folHlink>
        <a:srgbClr val="000000"/>
      </a:folHlink>
    </a:clrScheme>
    <a:fontScheme name="FhG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hG Standar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G Standar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G Standar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G Standar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G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G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G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P:\WM und IT\Cluster Standard Präsentation\Vorlagen\FhG Standard.pot</Template>
  <TotalTime>0</TotalTime>
  <Words>54</Words>
  <Application>Microsoft Office PowerPoint</Application>
  <PresentationFormat>Benutzerdefiniert</PresentationFormat>
  <Paragraphs>26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FhG Standard</vt:lpstr>
      <vt:lpstr>Folie 1</vt:lpstr>
      <vt:lpstr>Folie 2</vt:lpstr>
    </vt:vector>
  </TitlesOfParts>
  <Company>AK Wissensbilanz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Vorlage Power Point</dc:title>
  <dc:subject>Wissensbilanz</dc:subject>
  <dc:creator>Kay Alwert</dc:creator>
  <dc:description>Projekt Wissensbilanz</dc:description>
  <cp:lastModifiedBy>orth</cp:lastModifiedBy>
  <cp:revision>1190</cp:revision>
  <dcterms:created xsi:type="dcterms:W3CDTF">2001-04-12T09:32:01Z</dcterms:created>
  <dcterms:modified xsi:type="dcterms:W3CDTF">2011-09-26T15:49:22Z</dcterms:modified>
  <cp:category>Wissensbilanz;Wissenskapital;IC;Intellectual Capital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rache">
    <vt:lpwstr>Deutsch</vt:lpwstr>
  </property>
  <property fmtid="{D5CDD505-2E9C-101B-9397-08002B2CF9AE}" pid="3" name="Ort">
    <vt:lpwstr>Berlin</vt:lpwstr>
  </property>
</Properties>
</file>